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PT Sans Narrow" panose="020B0604020202020204" charset="0"/>
      <p:regular r:id="rId28"/>
      <p:bold r:id="rId29"/>
    </p:embeddedFont>
    <p:embeddedFont>
      <p:font typeface="Nunito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060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59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c8d0b7f6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c8d0b7f6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25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f777a103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f777a103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7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71de69f09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71de69f09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2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71de69f09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71de69f09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99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71de69f09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71de69f09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76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1de69f09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71de69f09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5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297927ee2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297927ee2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80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FAB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T Sans Narrow"/>
              <a:buNone/>
              <a:defRPr sz="3000"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ABE1"/>
              </a:buClr>
              <a:buSzPts val="2400"/>
              <a:buFont typeface="PT Sans Narrow"/>
              <a:buNone/>
              <a:defRPr>
                <a:solidFill>
                  <a:srgbClr val="2FABE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800"/>
              <a:buAutoNum type="arabicPeriod"/>
              <a:defRPr sz="18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9F9B"/>
              </a:buClr>
              <a:buSzPts val="2400"/>
              <a:buChar char="▪"/>
              <a:defRPr sz="2400" i="1">
                <a:solidFill>
                  <a:srgbClr val="009F9B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7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2FABE1"/>
              </a:buClr>
              <a:buSzPts val="1600"/>
              <a:buFont typeface="Georgia"/>
              <a:buChar char="▪"/>
              <a:defRPr sz="1600" i="1">
                <a:solidFill>
                  <a:srgbClr val="2FABE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▪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1600"/>
              <a:buFont typeface="Georgia"/>
              <a:buChar char="-"/>
              <a:defRPr sz="1600" i="1">
                <a:solidFill>
                  <a:srgbClr val="009F9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_AND_BODY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2400"/>
              <a:buNone/>
              <a:defRPr>
                <a:solidFill>
                  <a:srgbClr val="009F9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F9B"/>
              </a:buClr>
              <a:buSzPts val="2400"/>
              <a:buNone/>
              <a:defRPr>
                <a:solidFill>
                  <a:srgbClr val="009F9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FABE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None/>
              <a:defRPr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▪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-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9843" b="15467"/>
          <a:stretch/>
        </p:blipFill>
        <p:spPr>
          <a:xfrm>
            <a:off x="3063750" y="973674"/>
            <a:ext cx="3016500" cy="16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23" y="2845475"/>
            <a:ext cx="9144000" cy="775500"/>
          </a:xfrm>
          <a:prstGeom prst="rect">
            <a:avLst/>
          </a:prstGeom>
          <a:solidFill>
            <a:srgbClr val="2FAB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l="4045" t="45708" r="2312" b="45764"/>
          <a:stretch/>
        </p:blipFill>
        <p:spPr>
          <a:xfrm>
            <a:off x="0" y="-43600"/>
            <a:ext cx="9144001" cy="8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5">
            <a:alphaModFix/>
          </a:blip>
          <a:srcRect l="49083"/>
          <a:stretch/>
        </p:blipFill>
        <p:spPr>
          <a:xfrm>
            <a:off x="4397663" y="3747900"/>
            <a:ext cx="2345250" cy="11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2369988" y="3004325"/>
            <a:ext cx="44040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A COVID-19 TECH-SHARING PLATFORM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1088" y="3917763"/>
            <a:ext cx="1091685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7">
            <a:alphaModFix/>
          </a:blip>
          <a:srcRect l="33392" t="28269" r="33995" b="35636"/>
          <a:stretch/>
        </p:blipFill>
        <p:spPr>
          <a:xfrm>
            <a:off x="3833663" y="3872550"/>
            <a:ext cx="463749" cy="92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AGENDA</a:t>
            </a:r>
            <a:endParaRPr sz="400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4843900" y="1510575"/>
            <a:ext cx="4176300" cy="27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2FABE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rgbClr val="434343"/>
                </a:solidFill>
              </a:rPr>
              <a:t>Introduction</a:t>
            </a:r>
            <a:endParaRPr sz="2300">
              <a:solidFill>
                <a:srgbClr val="43434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2FABE1"/>
              </a:buClr>
              <a:buSzPts val="2300"/>
              <a:buAutoNum type="arabicPeriod"/>
            </a:pPr>
            <a:r>
              <a:rPr lang="en" sz="2300">
                <a:solidFill>
                  <a:srgbClr val="434343"/>
                </a:solidFill>
              </a:rPr>
              <a:t>Mission</a:t>
            </a:r>
            <a:endParaRPr sz="2300">
              <a:solidFill>
                <a:srgbClr val="43434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2FABE1"/>
              </a:buClr>
              <a:buSzPts val="2300"/>
              <a:buAutoNum type="arabicPeriod"/>
            </a:pPr>
            <a:r>
              <a:rPr lang="en" sz="2300">
                <a:solidFill>
                  <a:srgbClr val="434343"/>
                </a:solidFill>
              </a:rPr>
              <a:t>About TAP</a:t>
            </a:r>
            <a:endParaRPr sz="2300">
              <a:solidFill>
                <a:srgbClr val="43434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2FABE1"/>
              </a:buClr>
              <a:buSzPts val="2300"/>
              <a:buAutoNum type="arabicPeriod"/>
            </a:pPr>
            <a:r>
              <a:rPr lang="en" sz="2300">
                <a:solidFill>
                  <a:srgbClr val="434343"/>
                </a:solidFill>
              </a:rPr>
              <a:t>Partnership</a:t>
            </a:r>
            <a:endParaRPr sz="2300">
              <a:solidFill>
                <a:srgbClr val="43434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rgbClr val="2FABE1"/>
              </a:buClr>
              <a:buSzPts val="2300"/>
              <a:buAutoNum type="arabicPeriod"/>
            </a:pPr>
            <a:r>
              <a:rPr lang="en" sz="2300">
                <a:solidFill>
                  <a:srgbClr val="434343"/>
                </a:solidFill>
              </a:rPr>
              <a:t>Long-Term Impact</a:t>
            </a:r>
            <a:endParaRPr sz="2300">
              <a:solidFill>
                <a:srgbClr val="434343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0" y="1869100"/>
            <a:ext cx="2890800" cy="25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t="9843" r="9444" b="15467"/>
          <a:stretch/>
        </p:blipFill>
        <p:spPr>
          <a:xfrm>
            <a:off x="7682750" y="0"/>
            <a:ext cx="1461250" cy="9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272413" y="363175"/>
            <a:ext cx="2672806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INTRODUCTION</a:t>
            </a:r>
            <a:endParaRPr sz="3000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l="4603" t="6445" r="5662" b="22013"/>
          <a:stretch/>
        </p:blipFill>
        <p:spPr>
          <a:xfrm>
            <a:off x="1552651" y="1368113"/>
            <a:ext cx="6038702" cy="240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l="4386" t="75665" r="75726"/>
          <a:stretch/>
        </p:blipFill>
        <p:spPr>
          <a:xfrm>
            <a:off x="7617175" y="166750"/>
            <a:ext cx="1362150" cy="8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0" y="1220650"/>
            <a:ext cx="9144000" cy="397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264650" y="324900"/>
            <a:ext cx="35991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3561337" y="1250182"/>
            <a:ext cx="9036129" cy="41545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294967295"/>
          </p:nvPr>
        </p:nvSpPr>
        <p:spPr>
          <a:xfrm>
            <a:off x="329900" y="1604825"/>
            <a:ext cx="8704500" cy="1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Address these shortages by connecting experienced innovators and emerging manufacturers in developing countries to </a:t>
            </a:r>
            <a:r>
              <a:rPr lang="en" sz="1800" b="1">
                <a:solidFill>
                  <a:srgbClr val="2FABE1"/>
                </a:solidFill>
              </a:rPr>
              <a:t>share key data, knowledge, and other relevant support through a coordinated network</a:t>
            </a:r>
            <a:r>
              <a:rPr lang="en" sz="1800">
                <a:solidFill>
                  <a:srgbClr val="434343"/>
                </a:solidFill>
              </a:rPr>
              <a:t>.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l="4386" t="75665" r="75726"/>
          <a:stretch/>
        </p:blipFill>
        <p:spPr>
          <a:xfrm>
            <a:off x="7617175" y="166750"/>
            <a:ext cx="13621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t="26103" b="22440"/>
          <a:stretch/>
        </p:blipFill>
        <p:spPr>
          <a:xfrm>
            <a:off x="811163" y="3262137"/>
            <a:ext cx="7521674" cy="19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t="26103" r="95606" b="22440"/>
          <a:stretch/>
        </p:blipFill>
        <p:spPr>
          <a:xfrm>
            <a:off x="0" y="3262125"/>
            <a:ext cx="849700" cy="193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t="26103" r="95606" b="22440"/>
          <a:stretch/>
        </p:blipFill>
        <p:spPr>
          <a:xfrm>
            <a:off x="8294301" y="3262125"/>
            <a:ext cx="849700" cy="193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1220650"/>
            <a:ext cx="9144000" cy="397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3561337" y="1250182"/>
            <a:ext cx="9036129" cy="41545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264650" y="324900"/>
            <a:ext cx="25140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ABOUT TAP</a:t>
            </a:r>
            <a:endParaRPr sz="3000" b="1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4294967295"/>
          </p:nvPr>
        </p:nvSpPr>
        <p:spPr>
          <a:xfrm>
            <a:off x="329900" y="1333900"/>
            <a:ext cx="8704500" cy="3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TAP will provide three key areas of support: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FABE1"/>
              </a:buClr>
              <a:buSzPts val="1800"/>
              <a:buAutoNum type="arabicPeriod"/>
            </a:pPr>
            <a:r>
              <a:rPr lang="en" sz="1800" b="1">
                <a:solidFill>
                  <a:srgbClr val="2FABE1"/>
                </a:solidFill>
              </a:rPr>
              <a:t>Product Information</a:t>
            </a:r>
            <a:r>
              <a:rPr lang="en" sz="1800">
                <a:solidFill>
                  <a:srgbClr val="434343"/>
                </a:solidFill>
              </a:rPr>
              <a:t>: TAP will offer a digital warehouse of manufacturing and design specifications, technical knowledge and other information required to scale up production.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FABE1"/>
              </a:buClr>
              <a:buSzPts val="1800"/>
              <a:buAutoNum type="arabicPeriod"/>
            </a:pPr>
            <a:r>
              <a:rPr lang="en" sz="1800" b="1">
                <a:solidFill>
                  <a:srgbClr val="2FABE1"/>
                </a:solidFill>
              </a:rPr>
              <a:t>Technical guidance</a:t>
            </a:r>
            <a:r>
              <a:rPr lang="en" sz="1800">
                <a:solidFill>
                  <a:srgbClr val="434343"/>
                </a:solidFill>
              </a:rPr>
              <a:t>: TAP will help manufacturers troubleshoot issues they may encounter as they seek to ramp up production, including by providing information on market dynamics and regulatory hurdles.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2FABE1"/>
              </a:buClr>
              <a:buSzPts val="1800"/>
              <a:buAutoNum type="arabicPeriod"/>
            </a:pPr>
            <a:r>
              <a:rPr lang="en" sz="1800" b="1">
                <a:solidFill>
                  <a:srgbClr val="2FABE1"/>
                </a:solidFill>
              </a:rPr>
              <a:t>Partnerships</a:t>
            </a:r>
            <a:r>
              <a:rPr lang="en" sz="1800">
                <a:solidFill>
                  <a:srgbClr val="2FABE1"/>
                </a:solidFill>
              </a:rPr>
              <a:t>:</a:t>
            </a:r>
            <a:r>
              <a:rPr lang="en" sz="1800">
                <a:solidFill>
                  <a:srgbClr val="434343"/>
                </a:solidFill>
              </a:rPr>
              <a:t> TAP will facilitate partnerships by matching companies based on expertise, needs and capacity.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l="4386" t="75665" r="75726"/>
          <a:stretch/>
        </p:blipFill>
        <p:spPr>
          <a:xfrm>
            <a:off x="7617175" y="166750"/>
            <a:ext cx="1362150" cy="8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t="26103" r="95606" b="22440"/>
          <a:stretch/>
        </p:blipFill>
        <p:spPr>
          <a:xfrm>
            <a:off x="7302625" y="3276825"/>
            <a:ext cx="1841377" cy="186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t="26103" r="95606" b="22440"/>
          <a:stretch/>
        </p:blipFill>
        <p:spPr>
          <a:xfrm>
            <a:off x="0" y="3276825"/>
            <a:ext cx="2087424" cy="186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538" y="3276825"/>
            <a:ext cx="6718924" cy="18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0" y="1468025"/>
            <a:ext cx="9144000" cy="180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4294967295"/>
          </p:nvPr>
        </p:nvSpPr>
        <p:spPr>
          <a:xfrm>
            <a:off x="219750" y="1817925"/>
            <a:ext cx="87045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TAP aims to bring together partners across sectors</a:t>
            </a:r>
            <a:endParaRPr sz="2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to facilitate technology transfer in developing countries</a:t>
            </a:r>
            <a:endParaRPr sz="2200">
              <a:solidFill>
                <a:srgbClr val="434343"/>
              </a:solidFill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l="4386" t="75665" r="75726"/>
          <a:stretch/>
        </p:blipFill>
        <p:spPr>
          <a:xfrm>
            <a:off x="7617175" y="166750"/>
            <a:ext cx="1362150" cy="8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0" y="1220650"/>
            <a:ext cx="9144000" cy="397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264650" y="324900"/>
            <a:ext cx="3631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LONG-TERM IMPACT</a:t>
            </a:r>
            <a:endParaRPr sz="3000" b="1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4294967295"/>
          </p:nvPr>
        </p:nvSpPr>
        <p:spPr>
          <a:xfrm>
            <a:off x="329900" y="1569200"/>
            <a:ext cx="8704500" cy="3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In addition to helping countries respond and recover from the pandemic, TAP will: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FABE1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Boost </a:t>
            </a:r>
            <a:r>
              <a:rPr lang="en" sz="1800" b="1">
                <a:solidFill>
                  <a:srgbClr val="2FABE1"/>
                </a:solidFill>
              </a:rPr>
              <a:t>innovation</a:t>
            </a:r>
            <a:endParaRPr sz="1800" b="1">
              <a:solidFill>
                <a:srgbClr val="2FABE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FABE1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Contribute to</a:t>
            </a:r>
            <a:r>
              <a:rPr lang="en" sz="1800" b="1">
                <a:solidFill>
                  <a:srgbClr val="2FABE1"/>
                </a:solidFill>
              </a:rPr>
              <a:t> inclusive economic growth</a:t>
            </a:r>
            <a:endParaRPr sz="1800" b="1">
              <a:solidFill>
                <a:srgbClr val="2FABE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2FABE1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Create </a:t>
            </a:r>
            <a:r>
              <a:rPr lang="en" sz="1800" b="1">
                <a:solidFill>
                  <a:srgbClr val="2FABE1"/>
                </a:solidFill>
              </a:rPr>
              <a:t>more resilient health systems and supply chains going forward, </a:t>
            </a:r>
            <a:r>
              <a:rPr lang="en" sz="1800">
                <a:solidFill>
                  <a:srgbClr val="000000"/>
                </a:solidFill>
              </a:rPr>
              <a:t>preparing countries for this crisis and the next.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l="4386" t="75665" r="75726"/>
          <a:stretch/>
        </p:blipFill>
        <p:spPr>
          <a:xfrm>
            <a:off x="7617175" y="166750"/>
            <a:ext cx="13621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l="4045" t="43199" r="2312" b="45764"/>
          <a:stretch/>
        </p:blipFill>
        <p:spPr>
          <a:xfrm>
            <a:off x="0" y="4121575"/>
            <a:ext cx="9144001" cy="10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ctrTitle" idx="4294967295"/>
          </p:nvPr>
        </p:nvSpPr>
        <p:spPr>
          <a:xfrm>
            <a:off x="1627050" y="1863188"/>
            <a:ext cx="5889900" cy="17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QUESTIONS OR COMMENTS?</a:t>
            </a:r>
            <a:endParaRPr sz="36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6943965" y="2089825"/>
            <a:ext cx="911793" cy="821867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9F9B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71B3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E7EDA329AA74983838222E59BB56A" ma:contentTypeVersion="13" ma:contentTypeDescription="Create a new document." ma:contentTypeScope="" ma:versionID="bee3e96cd7fe308e560baa9e9f3df3ec">
  <xsd:schema xmlns:xsd="http://www.w3.org/2001/XMLSchema" xmlns:xs="http://www.w3.org/2001/XMLSchema" xmlns:p="http://schemas.microsoft.com/office/2006/metadata/properties" xmlns:ns3="5fc1297f-3c56-4e72-aeef-e1364a5838e3" xmlns:ns4="5166771d-f69a-4e69-a78e-915b09a8b06a" targetNamespace="http://schemas.microsoft.com/office/2006/metadata/properties" ma:root="true" ma:fieldsID="f6ad84d3cbdd3fdd09dc7c5fc192de89" ns3:_="" ns4:_="">
    <xsd:import namespace="5fc1297f-3c56-4e72-aeef-e1364a5838e3"/>
    <xsd:import namespace="5166771d-f69a-4e69-a78e-915b09a8b0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1297f-3c56-4e72-aeef-e1364a583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6771d-f69a-4e69-a78e-915b09a8b0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D3A329-24D5-40F4-953B-5DF0EE3719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C12F35-D574-477A-A67F-6D6C7316E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1297f-3c56-4e72-aeef-e1364a5838e3"/>
    <ds:schemaRef ds:uri="5166771d-f69a-4e69-a78e-915b09a8b0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5D816F-86A7-4A47-B7CD-6FCCD9DE27BC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5166771d-f69a-4e69-a78e-915b09a8b06a"/>
    <ds:schemaRef ds:uri="http://schemas.microsoft.com/office/2006/documentManagement/types"/>
    <ds:schemaRef ds:uri="5fc1297f-3c56-4e72-aeef-e1364a5838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</Words>
  <Application>Microsoft Office PowerPoint</Application>
  <PresentationFormat>Presentación en pantalla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Georgia</vt:lpstr>
      <vt:lpstr>Calibri</vt:lpstr>
      <vt:lpstr>Oswald</vt:lpstr>
      <vt:lpstr>Roboto</vt:lpstr>
      <vt:lpstr>Arial</vt:lpstr>
      <vt:lpstr>PT Sans Narrow</vt:lpstr>
      <vt:lpstr>Nunito Sans</vt:lpstr>
      <vt:lpstr>Ulysses template</vt:lpstr>
      <vt:lpstr>A COVID-19 TECH-SHARING PLATFORM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QUESTIONS OR COMMENTS?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COVID-19 TECH-SHARING PLATFORM</dc:title>
  <dc:creator>Moshe Kao</dc:creator>
  <cp:lastModifiedBy>René Bustos</cp:lastModifiedBy>
  <cp:revision>3</cp:revision>
  <dcterms:modified xsi:type="dcterms:W3CDTF">2020-07-17T18:28:13Z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0x0101001AEE7EDA329AA74983838222E59BB56A</vt:lpwstr>
  </property>
</Properties>
</file>